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27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4.png" ContentType="image/png"/>
  <Override PartName="/ppt/media/image12.png" ContentType="image/png"/>
  <Override PartName="/ppt/media/image14.jpeg" ContentType="image/jpeg"/>
  <Override PartName="/ppt/media/image8.png" ContentType="image/png"/>
  <Override PartName="/ppt/media/image7.png" ContentType="image/png"/>
  <Override PartName="/ppt/media/image37.png" ContentType="image/png"/>
  <Override PartName="/ppt/media/image9.png" ContentType="image/png"/>
  <Override PartName="/ppt/media/image34.png" ContentType="image/png"/>
  <Override PartName="/ppt/media/image11.png" ContentType="image/png"/>
  <Override PartName="/ppt/media/image23.png" ContentType="image/png"/>
  <Override PartName="/ppt/media/image13.jpeg" ContentType="image/jpeg"/>
  <Override PartName="/ppt/media/image38.gif" ContentType="image/gif"/>
  <Override PartName="/ppt/media/image30.png" ContentType="image/png"/>
  <Override PartName="/ppt/media/image28.png" ContentType="image/png"/>
  <Override PartName="/ppt/media/image39.gif" ContentType="image/gif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1.png" ContentType="image/png"/>
  <Override PartName="/ppt/media/image1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</a:t>
            </a:r>
            <a:r>
              <a:rPr b="0" lang="en-US" sz="4400" spc="-1" strike="noStrike">
                <a:latin typeface="Arial"/>
              </a:rPr>
              <a:t>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56DC0EC-2988-483C-A21F-EF14B6CC11C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520" cy="400392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240" cy="48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Good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Mornin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Today,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Presen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ting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current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progre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ss of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my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master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thesis,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I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started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almost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months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ago.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Topic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is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charact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erizatio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 of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virome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after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liver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transpl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antatio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Taubert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Workin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Group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at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MHH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were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so kind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provide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with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liver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Seque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ncing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I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am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applyin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Virush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unterG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atherer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charact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erize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virome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those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sample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 and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maybe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novel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viruses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Then I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am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plotting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analysi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ng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output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using a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small 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packag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I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created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called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Virusp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aries.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Reminde</a:t>
            </a:r>
            <a:r>
              <a:rPr b="0" lang="en-US" sz="2000" spc="-1" strike="noStrike">
                <a:latin typeface="Arial"/>
              </a:rPr>
              <a:t>r: Use </a:t>
            </a:r>
            <a:r>
              <a:rPr b="0" lang="en-US" sz="2000" spc="-1" strike="noStrike">
                <a:latin typeface="Arial"/>
              </a:rPr>
              <a:t>VhVg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</a:t>
            </a:r>
            <a:r>
              <a:rPr b="0" lang="en-US" sz="2000" spc="-1" strike="noStrike">
                <a:latin typeface="Arial"/>
              </a:rPr>
              <a:t>Perfor</a:t>
            </a:r>
            <a:r>
              <a:rPr b="0" lang="en-US" sz="2000" spc="-1" strike="noStrike">
                <a:latin typeface="Arial"/>
              </a:rPr>
              <a:t>m Data </a:t>
            </a:r>
            <a:r>
              <a:rPr b="0" lang="en-US" sz="2000" spc="-1" strike="noStrike">
                <a:latin typeface="Arial"/>
              </a:rPr>
              <a:t>driven </a:t>
            </a:r>
            <a:r>
              <a:rPr b="0" lang="en-US" sz="2000" spc="-1" strike="noStrike">
                <a:latin typeface="Arial"/>
              </a:rPr>
              <a:t>viral </a:t>
            </a:r>
            <a:r>
              <a:rPr b="0" lang="en-US" sz="2000" spc="-1" strike="noStrike">
                <a:latin typeface="Arial"/>
              </a:rPr>
              <a:t>discov</a:t>
            </a:r>
            <a:r>
              <a:rPr b="0" lang="en-US" sz="2000" spc="-1" strike="noStrike">
                <a:latin typeface="Arial"/>
              </a:rPr>
              <a:t>ery by </a:t>
            </a:r>
            <a:r>
              <a:rPr b="0" lang="en-US" sz="2000" spc="-1" strike="noStrike">
                <a:latin typeface="Arial"/>
              </a:rPr>
              <a:t>running </a:t>
            </a:r>
            <a:r>
              <a:rPr b="0" lang="en-US" sz="2000" spc="-1" strike="noStrike">
                <a:latin typeface="Arial"/>
              </a:rPr>
              <a:t>our </a:t>
            </a:r>
            <a:r>
              <a:rPr b="0" lang="en-US" sz="2000" spc="-1" strike="noStrike">
                <a:latin typeface="Arial"/>
              </a:rPr>
              <a:t>unproc</a:t>
            </a:r>
            <a:r>
              <a:rPr b="0" lang="en-US" sz="2000" spc="-1" strike="noStrike">
                <a:latin typeface="Arial"/>
              </a:rPr>
              <a:t>essed </a:t>
            </a:r>
            <a:r>
              <a:rPr b="0" lang="en-US" sz="2000" spc="-1" strike="noStrike">
                <a:latin typeface="Arial"/>
              </a:rPr>
              <a:t>data </a:t>
            </a:r>
            <a:r>
              <a:rPr b="0" lang="en-US" sz="2000" spc="-1" strike="noStrike">
                <a:latin typeface="Arial"/>
              </a:rPr>
              <a:t>against </a:t>
            </a:r>
            <a:r>
              <a:rPr b="0" lang="en-US" sz="2000" spc="-1" strike="noStrike">
                <a:latin typeface="Arial"/>
              </a:rPr>
              <a:t>profiles </a:t>
            </a:r>
            <a:r>
              <a:rPr b="0" lang="en-US" sz="2000" spc="-1" strike="noStrike">
                <a:latin typeface="Arial"/>
              </a:rPr>
              <a:t>in an </a:t>
            </a:r>
            <a:r>
              <a:rPr b="0" lang="en-US" sz="2000" spc="-1" strike="noStrike">
                <a:latin typeface="Arial"/>
              </a:rPr>
              <a:t>Hidden </a:t>
            </a:r>
            <a:r>
              <a:rPr b="0" lang="en-US" sz="2000" spc="-1" strike="noStrike">
                <a:latin typeface="Arial"/>
              </a:rPr>
              <a:t>Markov </a:t>
            </a:r>
            <a:r>
              <a:rPr b="0" lang="en-US" sz="2000" spc="-1" strike="noStrike">
                <a:latin typeface="Arial"/>
              </a:rPr>
              <a:t>model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Filter </a:t>
            </a:r>
            <a:r>
              <a:rPr b="0" lang="en-US" sz="2000" spc="-1" strike="noStrike">
                <a:latin typeface="Arial"/>
              </a:rPr>
              <a:t>against </a:t>
            </a:r>
            <a:r>
              <a:rPr b="0" lang="en-US" sz="2000" spc="-1" strike="noStrike">
                <a:latin typeface="Arial"/>
              </a:rPr>
              <a:t>contam</a:t>
            </a:r>
            <a:r>
              <a:rPr b="0" lang="en-US" sz="2000" spc="-1" strike="noStrike">
                <a:latin typeface="Arial"/>
              </a:rPr>
              <a:t>inants </a:t>
            </a:r>
            <a:r>
              <a:rPr b="0" lang="en-US" sz="2000" spc="-1" strike="noStrike">
                <a:latin typeface="Arial"/>
              </a:rPr>
              <a:t>and </a:t>
            </a:r>
            <a:r>
              <a:rPr b="0" lang="en-US" sz="2000" spc="-1" strike="noStrike">
                <a:latin typeface="Arial"/>
              </a:rPr>
              <a:t>viral </a:t>
            </a:r>
            <a:r>
              <a:rPr b="0" lang="en-US" sz="2000" spc="-1" strike="noStrike">
                <a:latin typeface="Arial"/>
              </a:rPr>
              <a:t>data </a:t>
            </a:r>
            <a:r>
              <a:rPr b="0" lang="en-US" sz="2000" spc="-1" strike="noStrike">
                <a:latin typeface="Arial"/>
              </a:rPr>
              <a:t>base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Use </a:t>
            </a:r>
            <a:r>
              <a:rPr b="0" lang="en-US" sz="2000" spc="-1" strike="noStrike">
                <a:latin typeface="Arial"/>
              </a:rPr>
              <a:t>found </a:t>
            </a:r>
            <a:r>
              <a:rPr b="0" lang="en-US" sz="2000" spc="-1" strike="noStrike">
                <a:latin typeface="Arial"/>
              </a:rPr>
              <a:t>contigs </a:t>
            </a:r>
            <a:r>
              <a:rPr b="0" lang="en-US" sz="2000" spc="-1" strike="noStrike">
                <a:latin typeface="Arial"/>
              </a:rPr>
              <a:t>as </a:t>
            </a:r>
            <a:r>
              <a:rPr b="0" lang="en-US" sz="2000" spc="-1" strike="noStrike">
                <a:latin typeface="Arial"/>
              </a:rPr>
              <a:t>seeds </a:t>
            </a:r>
            <a:r>
              <a:rPr b="0" lang="en-US" sz="2000" spc="-1" strike="noStrike">
                <a:latin typeface="Arial"/>
              </a:rPr>
              <a:t>for </a:t>
            </a:r>
            <a:r>
              <a:rPr b="0" lang="en-US" sz="2000" spc="-1" strike="noStrike">
                <a:latin typeface="Arial"/>
              </a:rPr>
              <a:t>progre</a:t>
            </a:r>
            <a:r>
              <a:rPr b="0" lang="en-US" sz="2000" spc="-1" strike="noStrike">
                <a:latin typeface="Arial"/>
              </a:rPr>
              <a:t>ssive </a:t>
            </a:r>
            <a:r>
              <a:rPr b="0" lang="en-US" sz="2000" spc="-1" strike="noStrike">
                <a:latin typeface="Arial"/>
              </a:rPr>
              <a:t>assem</a:t>
            </a:r>
            <a:r>
              <a:rPr b="0" lang="en-US" sz="2000" spc="-1" strike="noStrike">
                <a:latin typeface="Arial"/>
              </a:rPr>
              <a:t>bly of </a:t>
            </a:r>
            <a:r>
              <a:rPr b="0" lang="en-US" sz="2000" spc="-1" strike="noStrike">
                <a:latin typeface="Arial"/>
              </a:rPr>
              <a:t>viral </a:t>
            </a:r>
            <a:r>
              <a:rPr b="0" lang="en-US" sz="2000" spc="-1" strike="noStrike">
                <a:latin typeface="Arial"/>
              </a:rPr>
              <a:t>contigs </a:t>
            </a:r>
            <a:r>
              <a:rPr b="0" lang="en-US" sz="2000" spc="-1" strike="noStrike">
                <a:latin typeface="Arial"/>
              </a:rPr>
              <a:t>in </a:t>
            </a:r>
            <a:r>
              <a:rPr b="0" lang="en-US" sz="2000" spc="-1" strike="noStrike">
                <a:latin typeface="Arial"/>
              </a:rPr>
              <a:t>gather</a:t>
            </a:r>
            <a:r>
              <a:rPr b="0" lang="en-US" sz="2000" spc="-1" strike="noStrike">
                <a:latin typeface="Arial"/>
              </a:rPr>
              <a:t>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&gt;perform </a:t>
            </a:r>
            <a:r>
              <a:rPr b="0" lang="en-US" sz="2000" spc="-1" strike="noStrike">
                <a:latin typeface="Arial"/>
              </a:rPr>
              <a:t>taxono</a:t>
            </a:r>
            <a:r>
              <a:rPr b="0" lang="en-US" sz="2000" spc="-1" strike="noStrike">
                <a:latin typeface="Arial"/>
              </a:rPr>
              <a:t>mic </a:t>
            </a:r>
            <a:r>
              <a:rPr b="0" lang="en-US" sz="2000" spc="-1" strike="noStrike">
                <a:latin typeface="Arial"/>
              </a:rPr>
              <a:t>annotat</a:t>
            </a:r>
            <a:r>
              <a:rPr b="0" lang="en-US" sz="2000" spc="-1" strike="noStrike">
                <a:latin typeface="Arial"/>
              </a:rPr>
              <a:t>ion </a:t>
            </a:r>
            <a:r>
              <a:rPr b="0" lang="en-US" sz="2000" spc="-1" strike="noStrike">
                <a:latin typeface="Arial"/>
              </a:rPr>
              <a:t>with </a:t>
            </a:r>
            <a:r>
              <a:rPr b="0" lang="en-US" sz="2000" spc="-1" strike="noStrike">
                <a:latin typeface="Arial"/>
              </a:rPr>
              <a:t>blast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</a:t>
            </a:r>
            <a:r>
              <a:rPr b="0" lang="en-US" sz="2000" spc="-1" strike="noStrike">
                <a:latin typeface="Arial"/>
              </a:rPr>
              <a:t>genera</a:t>
            </a:r>
            <a:r>
              <a:rPr b="0" lang="en-US" sz="2000" spc="-1" strike="noStrike">
                <a:latin typeface="Arial"/>
              </a:rPr>
              <a:t>te </a:t>
            </a:r>
            <a:r>
              <a:rPr b="0" lang="en-US" sz="2000" spc="-1" strike="noStrike">
                <a:latin typeface="Arial"/>
              </a:rPr>
              <a:t>hittable </a:t>
            </a:r>
            <a:r>
              <a:rPr b="0" lang="en-US" sz="2000" spc="-1" strike="noStrike">
                <a:latin typeface="Arial"/>
              </a:rPr>
              <a:t>for 3 </a:t>
            </a:r>
            <a:r>
              <a:rPr b="0" lang="en-US" sz="2000" spc="-1" strike="noStrike">
                <a:latin typeface="Arial"/>
              </a:rPr>
              <a:t>data </a:t>
            </a:r>
            <a:r>
              <a:rPr b="0" lang="en-US" sz="2000" spc="-1" strike="noStrike">
                <a:latin typeface="Arial"/>
              </a:rPr>
              <a:t>sets. </a:t>
            </a:r>
            <a:r>
              <a:rPr b="0" lang="en-US" sz="2000" spc="-1" strike="noStrike">
                <a:latin typeface="Arial"/>
              </a:rPr>
              <a:t>Only 2 </a:t>
            </a:r>
            <a:r>
              <a:rPr b="0" lang="en-US" sz="2000" spc="-1" strike="noStrike">
                <a:latin typeface="Arial"/>
              </a:rPr>
              <a:t>used </a:t>
            </a:r>
            <a:r>
              <a:rPr b="0" lang="en-US" sz="2000" spc="-1" strike="noStrike">
                <a:latin typeface="Arial"/>
              </a:rPr>
              <a:t>for </a:t>
            </a:r>
            <a:r>
              <a:rPr b="0" lang="en-US" sz="2000" spc="-1" strike="noStrike">
                <a:latin typeface="Arial"/>
              </a:rPr>
              <a:t>master </a:t>
            </a:r>
            <a:r>
              <a:rPr b="0" lang="en-US" sz="2000" spc="-1" strike="noStrike">
                <a:latin typeface="Arial"/>
              </a:rPr>
              <a:t>thesis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VhVg output I use for </a:t>
            </a:r>
            <a:r>
              <a:rPr b="0" lang="en-US" sz="2000" spc="-1" strike="noStrike">
                <a:latin typeface="Arial"/>
              </a:rPr>
              <a:t>downstream analysis: Hittables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Save the best results for the </a:t>
            </a:r>
            <a:r>
              <a:rPr b="0" lang="en-US" sz="2000" spc="-1" strike="noStrike">
                <a:latin typeface="Arial"/>
              </a:rPr>
              <a:t>search against profiles and the </a:t>
            </a:r>
            <a:r>
              <a:rPr b="0" lang="en-US" sz="2000" spc="-1" strike="noStrike">
                <a:latin typeface="Arial"/>
              </a:rPr>
              <a:t>search against the viral </a:t>
            </a:r>
            <a:r>
              <a:rPr b="0" lang="en-US" sz="2000" spc="-1" strike="noStrike">
                <a:latin typeface="Arial"/>
              </a:rPr>
              <a:t>database.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Some columns are exclusive to </a:t>
            </a:r>
            <a:r>
              <a:rPr b="0" lang="en-US" sz="2000" spc="-1" strike="noStrike">
                <a:latin typeface="Arial"/>
              </a:rPr>
              <a:t>local files, some are for fetched </a:t>
            </a:r>
            <a:r>
              <a:rPr b="0" lang="en-US" sz="2000" spc="-1" strike="noStrike">
                <a:latin typeface="Arial"/>
              </a:rPr>
              <a:t>files.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Processed taxonomy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 to describe the data </a:t>
            </a:r>
            <a:r>
              <a:rPr b="0" lang="en-US" sz="2000" spc="-1" strike="noStrike">
                <a:latin typeface="Arial"/>
              </a:rPr>
              <a:t>is used.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520" cy="400392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240" cy="480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Start with taubert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Taubert working group at mhh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Focus on immune response of liver before and after transplantation.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Kind enough to provide patient liver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searched all 3 viral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520" cy="400392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240" cy="480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Folder structure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Paired end reads seperated into files → more files than samples. 323 samples but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520" cy="400392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240" cy="480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Next → Chris provided me with existing hittable.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Consisting of Mammalian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I subset the hittable for specific criteria and analyzed the subset again.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The hittable contained RNA viruses for mammals. Therefore I only ran the RNA virus group for VHVG.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Almost 100000 observatiosn with 34.000 samples.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Criteria filtered : contig length criteria to make sure, something gets assembled by gatherer, only significant groups and we concentrate on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1666 SRA ids left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Still too much. Further filtering for specific groups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Analyzed 6/8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Lets talk results. Starting with taubert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-360" y="8121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Here you see the E-value distribution for all 3 families.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The red line shows a cut of 10 to the power of -5.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We use the </a:t>
            </a:r>
            <a:r>
              <a:rPr b="0" lang="de-DE" sz="2000" spc="-1" strike="sngStrike">
                <a:latin typeface="Arial"/>
              </a:rPr>
              <a:t>log10 of e</a:t>
            </a:r>
            <a:r>
              <a:rPr b="0" lang="de-DE" sz="2000" spc="-1" strike="noStrike">
                <a:latin typeface="Arial"/>
              </a:rPr>
              <a:t>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Sort by median.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Everything below that is not significant and wont be shown on the next plots.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1. You can see not a lot was found for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2. All the observations are close to the cutoffline.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3. See uroviricota which are usually dsDNA phages among RNA viruses.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6000" cy="52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43EB6AA-0B24-479C-A9B1-B773EA99909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6000" cy="52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0B6D534-CB07-4CBE-9951-82B20F8AB3F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1520" cy="400392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240" cy="48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outline of the presentation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Follows the classic Paper/ Journal Structure.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→ Talk about the motivation behind virus discovery.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→ Then I want to talk about the history of viral discovery real quick and how it applyes to vhvg.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Method → Talk about the data and changes made to VhVg. Present the output of VhVg that I used for further analysis.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Conclusion and Outlook.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From here on out all plots which dont plot the e-value will be filtered for 10⁻5. Thats why you see fewer results. The same applyes for teh other data sets.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Only signficant groups are shown here.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6000" cy="52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321BF38-D6D2-4156-B6D2-29B3481E2BC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contig lengths are really short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Evalues are so low they are almost not significant,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But I extracted the subject reference virus to see what the contigs mapped to.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totivirae maps against a yeast 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a snake deltavirus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Poxviruses you find in bonobos,skunks and mice from brazil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 most likely false positives.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Next the results for the mammalian data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E-values.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combined all 6 groups into one after running vhvg seperatly for each group.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use the same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has the highest median with extremly low E-values for 50 % of the data.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Astroviridae.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 median difference between first place and second place is large.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3 dominant phyla: Pisu, lena and kitrinoviricota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values below the threshold such as baculoviridae with only 2 outliers being above. 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Here again I show only the significant results above the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that 274 unique datasets exist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Just like uroviricota in Taubert dataset we have non-rna viruses in this dataset.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clustred them into 1 group and found 25 non-rna virus families you see in the 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….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the last slide you saw that 70 datasets found unclassified.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That means the viral family was not available in the taxonomy column.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VirusHunterGatherer just failed to fetch them or fetched other taxonomic information except the family.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wanted to know how many observations are unclassified 1/3 of all observations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&gt; 1 Dataset can find more than 1 virus &gt; more observatiosn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Profile search is not specific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Plot: Hunter results for Flavi_RdRp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Flavi in all data sets, but find also others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also Hepe and Bunya → Flavi contributes to other groups and vise virsa → inflates the numbers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% identity against the viral Refrence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Coronavirus have high identity % to the refrence and are most likely not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On the other side.We see that flaviviridae has a median of 78 %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you see the contig length on a log 10 scale.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baculoviridae → only 2 data points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→ whole spectrum. 90 -13.000 with a median of 1500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in the middle with 130 -2000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Asterviridae is last, where majority are short contigs with outliers being huge.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wanted to see what the noverl viruses are and which subjects they find.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To see the top 10 potentially novel viruses  I seperated them into groups below and above 90 and sorted the top 10 by total.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took those 10 groups and filtered for top 10 subjects.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There are more subjects (1000) but we have to go through them to find something. I just sorted the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3680" cy="400572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Flaviviridae &gt; Appears in most datasets with low identity and large contig lengths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&gt;Arteviridae with the most observations in the dataset, extreme differences in contig length and most subjects found.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→ 99 % of identity below 90 % and contributing 50 % of subjects in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4"/>
          <p:cNvSpPr/>
          <p:nvPr/>
        </p:nvSpPr>
        <p:spPr>
          <a:xfrm>
            <a:off x="530280" y="4851360"/>
            <a:ext cx="8602920" cy="28116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Textfeld 7"/>
          <p:cNvSpPr/>
          <p:nvPr/>
        </p:nvSpPr>
        <p:spPr>
          <a:xfrm>
            <a:off x="596880" y="4903920"/>
            <a:ext cx="96696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563E20A8-9F19-4ED8-B454-9C4FB1A82636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2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38640" cy="174960"/>
          </a:xfrm>
          <a:prstGeom prst="rect">
            <a:avLst/>
          </a:prstGeom>
          <a:ln w="0">
            <a:noFill/>
          </a:ln>
        </p:spPr>
      </p:pic>
      <p:sp>
        <p:nvSpPr>
          <p:cNvPr id="3" name="Rechteck 4"/>
          <p:cNvSpPr/>
          <p:nvPr/>
        </p:nvSpPr>
        <p:spPr>
          <a:xfrm>
            <a:off x="0" y="2727360"/>
            <a:ext cx="9133200" cy="240552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hteck 5"/>
          <p:cNvSpPr/>
          <p:nvPr/>
        </p:nvSpPr>
        <p:spPr>
          <a:xfrm>
            <a:off x="530280" y="1638360"/>
            <a:ext cx="8602920" cy="149256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Bild 7" descr=""/>
          <p:cNvPicPr/>
          <p:nvPr/>
        </p:nvPicPr>
        <p:blipFill>
          <a:blip r:embed="rId3"/>
          <a:stretch/>
        </p:blipFill>
        <p:spPr>
          <a:xfrm>
            <a:off x="7020000" y="320760"/>
            <a:ext cx="1652760" cy="56880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"/>
          <p:cNvSpPr/>
          <p:nvPr/>
        </p:nvSpPr>
        <p:spPr>
          <a:xfrm>
            <a:off x="530280" y="4851360"/>
            <a:ext cx="8602920" cy="28116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feld 7"/>
          <p:cNvSpPr/>
          <p:nvPr/>
        </p:nvSpPr>
        <p:spPr>
          <a:xfrm>
            <a:off x="596880" y="4903920"/>
            <a:ext cx="96696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D0880402-B0A0-4C9C-8ECE-28E140EAA01C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46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38640" cy="17496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gif"/><Relationship Id="rId2" Type="http://schemas.openxmlformats.org/officeDocument/2006/relationships/image" Target="../media/image39.g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50" descr=""/>
          <p:cNvPicPr/>
          <p:nvPr/>
        </p:nvPicPr>
        <p:blipFill>
          <a:blip r:embed="rId1"/>
          <a:stretch/>
        </p:blipFill>
        <p:spPr>
          <a:xfrm>
            <a:off x="0" y="2743200"/>
            <a:ext cx="9133560" cy="2390040"/>
          </a:xfrm>
          <a:prstGeom prst="rect">
            <a:avLst/>
          </a:prstGeom>
          <a:ln w="0">
            <a:noFill/>
          </a:ln>
        </p:spPr>
      </p:pic>
      <p:sp>
        <p:nvSpPr>
          <p:cNvPr id="92" name="Rechteck 7"/>
          <p:cNvSpPr/>
          <p:nvPr/>
        </p:nvSpPr>
        <p:spPr>
          <a:xfrm>
            <a:off x="531000" y="1600200"/>
            <a:ext cx="8602920" cy="1492560"/>
          </a:xfrm>
          <a:prstGeom prst="rect">
            <a:avLst/>
          </a:prstGeom>
          <a:solidFill>
            <a:srgbClr val="0d38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rafik 52" descr=""/>
          <p:cNvPicPr/>
          <p:nvPr/>
        </p:nvPicPr>
        <p:blipFill>
          <a:blip r:embed="rId2"/>
          <a:stretch/>
        </p:blipFill>
        <p:spPr>
          <a:xfrm>
            <a:off x="6744960" y="3200400"/>
            <a:ext cx="559800" cy="561960"/>
          </a:xfrm>
          <a:prstGeom prst="rect">
            <a:avLst/>
          </a:prstGeom>
          <a:ln w="0">
            <a:noFill/>
          </a:ln>
        </p:spPr>
      </p:pic>
      <p:pic>
        <p:nvPicPr>
          <p:cNvPr id="94" name="Grafik 53" descr=""/>
          <p:cNvPicPr/>
          <p:nvPr/>
        </p:nvPicPr>
        <p:blipFill>
          <a:blip r:embed="rId3"/>
          <a:stretch/>
        </p:blipFill>
        <p:spPr>
          <a:xfrm>
            <a:off x="7315200" y="3299400"/>
            <a:ext cx="1132920" cy="804960"/>
          </a:xfrm>
          <a:prstGeom prst="rect">
            <a:avLst/>
          </a:prstGeom>
          <a:ln w="0">
            <a:noFill/>
          </a:ln>
        </p:spPr>
      </p:pic>
      <p:pic>
        <p:nvPicPr>
          <p:cNvPr id="95" name="Grafik 54" descr=""/>
          <p:cNvPicPr/>
          <p:nvPr/>
        </p:nvPicPr>
        <p:blipFill>
          <a:blip r:embed="rId4"/>
          <a:stretch/>
        </p:blipFill>
        <p:spPr>
          <a:xfrm>
            <a:off x="5486400" y="3657600"/>
            <a:ext cx="1018440" cy="101844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3"/>
          <p:cNvSpPr/>
          <p:nvPr/>
        </p:nvSpPr>
        <p:spPr>
          <a:xfrm>
            <a:off x="668880" y="2533680"/>
            <a:ext cx="755064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Sergej Ruff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Twincore - RG Computational Virology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</a:t>
            </a: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22 August 2024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7" name="Rechteck 56"/>
          <p:cNvSpPr/>
          <p:nvPr/>
        </p:nvSpPr>
        <p:spPr>
          <a:xfrm>
            <a:off x="685800" y="1600200"/>
            <a:ext cx="84481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Virome characterisation from unprocessed local and publicly available sequencing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Rechteck 57"/>
          <p:cNvSpPr/>
          <p:nvPr/>
        </p:nvSpPr>
        <p:spPr>
          <a:xfrm>
            <a:off x="4343400" y="2514600"/>
            <a:ext cx="4790520" cy="44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el"/>
                <a:ea typeface="ヒラギノ角ゴ Pro W3"/>
              </a:rPr>
              <a:t>VirushunterGatherer and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90920" y="1843560"/>
            <a:ext cx="7551000" cy="62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5280" cy="29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1"/>
          <p:cNvSpPr/>
          <p:nvPr/>
        </p:nvSpPr>
        <p:spPr>
          <a:xfrm>
            <a:off x="791280" y="1843920"/>
            <a:ext cx="7554960" cy="6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Methods and Material used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6"/>
          <p:cNvSpPr/>
          <p:nvPr/>
        </p:nvSpPr>
        <p:spPr>
          <a:xfrm>
            <a:off x="914400" y="22896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Schematic workflow of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pipeline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5" name="Gerader Verbinder 9"/>
          <p:cNvSpPr/>
          <p:nvPr/>
        </p:nvSpPr>
        <p:spPr>
          <a:xfrm>
            <a:off x="2274840" y="973800"/>
            <a:ext cx="360" cy="37364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feld 22"/>
          <p:cNvSpPr/>
          <p:nvPr/>
        </p:nvSpPr>
        <p:spPr>
          <a:xfrm>
            <a:off x="228600" y="1418400"/>
            <a:ext cx="2044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Taubert liver sequencing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Textfeld 23"/>
          <p:cNvSpPr/>
          <p:nvPr/>
        </p:nvSpPr>
        <p:spPr>
          <a:xfrm>
            <a:off x="2514600" y="1419120"/>
            <a:ext cx="2211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2a6099"/>
                </a:solidFill>
                <a:latin typeface="Arial"/>
                <a:ea typeface="DejaVu Sans"/>
              </a:rPr>
              <a:t>Mammalian sequencing</a:t>
            </a: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5277960" y="202320"/>
            <a:ext cx="3635280" cy="4596120"/>
          </a:xfrm>
          <a:prstGeom prst="rect">
            <a:avLst/>
          </a:prstGeom>
          <a:ln w="0">
            <a:noFill/>
          </a:ln>
        </p:spPr>
      </p:pic>
      <p:pic>
        <p:nvPicPr>
          <p:cNvPr id="149" name="Grafik 8" descr=""/>
          <p:cNvPicPr/>
          <p:nvPr/>
        </p:nvPicPr>
        <p:blipFill>
          <a:blip r:embed="rId2"/>
          <a:stretch/>
        </p:blipFill>
        <p:spPr>
          <a:xfrm>
            <a:off x="8686800" y="4343400"/>
            <a:ext cx="286920" cy="250200"/>
          </a:xfrm>
          <a:prstGeom prst="rect">
            <a:avLst/>
          </a:prstGeom>
          <a:ln w="0">
            <a:noFill/>
          </a:ln>
        </p:spPr>
      </p:pic>
      <p:grpSp>
        <p:nvGrpSpPr>
          <p:cNvPr id="150" name=""/>
          <p:cNvGrpSpPr/>
          <p:nvPr/>
        </p:nvGrpSpPr>
        <p:grpSpPr>
          <a:xfrm>
            <a:off x="2514600" y="2743200"/>
            <a:ext cx="1598400" cy="1141200"/>
            <a:chOff x="2514600" y="2743200"/>
            <a:chExt cx="1598400" cy="1141200"/>
          </a:xfrm>
        </p:grpSpPr>
        <p:pic>
          <p:nvPicPr>
            <p:cNvPr id="151" name="" descr=""/>
            <p:cNvPicPr/>
            <p:nvPr/>
          </p:nvPicPr>
          <p:blipFill>
            <a:blip r:embed="rId3"/>
            <a:stretch/>
          </p:blipFill>
          <p:spPr>
            <a:xfrm>
              <a:off x="2971800" y="2743200"/>
              <a:ext cx="1141200" cy="1141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"/>
            <p:cNvSpPr/>
            <p:nvPr/>
          </p:nvSpPr>
          <p:spPr>
            <a:xfrm>
              <a:off x="2514600" y="2743200"/>
              <a:ext cx="1369800" cy="1141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SRA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685800" y="2972520"/>
            <a:ext cx="816480" cy="91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6"/>
          <p:cNvSpPr/>
          <p:nvPr/>
        </p:nvSpPr>
        <p:spPr>
          <a:xfrm>
            <a:off x="686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hittables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5" name="Grafik 1" descr=""/>
          <p:cNvPicPr/>
          <p:nvPr/>
        </p:nvPicPr>
        <p:blipFill>
          <a:blip r:embed="rId1"/>
          <a:stretch/>
        </p:blipFill>
        <p:spPr>
          <a:xfrm>
            <a:off x="64440" y="981360"/>
            <a:ext cx="4183200" cy="2927160"/>
          </a:xfrm>
          <a:prstGeom prst="rect">
            <a:avLst/>
          </a:prstGeom>
          <a:ln w="0">
            <a:noFill/>
          </a:ln>
        </p:spPr>
      </p:pic>
      <p:pic>
        <p:nvPicPr>
          <p:cNvPr id="156" name="Grafik 2" descr=""/>
          <p:cNvPicPr/>
          <p:nvPr/>
        </p:nvPicPr>
        <p:blipFill>
          <a:blip r:embed="rId2"/>
          <a:stretch/>
        </p:blipFill>
        <p:spPr>
          <a:xfrm>
            <a:off x="4505040" y="981360"/>
            <a:ext cx="4545000" cy="2927160"/>
          </a:xfrm>
          <a:prstGeom prst="rect">
            <a:avLst/>
          </a:prstGeom>
          <a:ln w="0">
            <a:noFill/>
          </a:ln>
        </p:spPr>
      </p:pic>
      <p:sp>
        <p:nvSpPr>
          <p:cNvPr id="157" name="Gerader Verbinder 6"/>
          <p:cNvSpPr/>
          <p:nvPr/>
        </p:nvSpPr>
        <p:spPr>
          <a:xfrm>
            <a:off x="208080" y="490320"/>
            <a:ext cx="245160" cy="9518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Textfeld 23"/>
          <p:cNvSpPr/>
          <p:nvPr/>
        </p:nvSpPr>
        <p:spPr>
          <a:xfrm>
            <a:off x="505440" y="4311720"/>
            <a:ext cx="60393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7030a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7030a0"/>
                </a:solidFill>
                <a:latin typeface="Arial"/>
                <a:ea typeface="DejaVu Sans"/>
              </a:rPr>
              <a:t>ViralRefSeq_taxonomy processed to extract virus family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59" name="Gruppieren 27"/>
          <p:cNvGrpSpPr/>
          <p:nvPr/>
        </p:nvGrpSpPr>
        <p:grpSpPr>
          <a:xfrm>
            <a:off x="3444840" y="1391040"/>
            <a:ext cx="1070280" cy="2249640"/>
            <a:chOff x="3444840" y="1391040"/>
            <a:chExt cx="1070280" cy="2249640"/>
          </a:xfrm>
        </p:grpSpPr>
        <p:grpSp>
          <p:nvGrpSpPr>
            <p:cNvPr id="160" name="Gruppieren 25"/>
            <p:cNvGrpSpPr/>
            <p:nvPr/>
          </p:nvGrpSpPr>
          <p:grpSpPr>
            <a:xfrm>
              <a:off x="3444840" y="1391040"/>
              <a:ext cx="1070280" cy="1807560"/>
              <a:chOff x="3444840" y="1391040"/>
              <a:chExt cx="1070280" cy="1807560"/>
            </a:xfrm>
          </p:grpSpPr>
          <p:grpSp>
            <p:nvGrpSpPr>
              <p:cNvPr id="161" name="Gruppieren 22"/>
              <p:cNvGrpSpPr/>
              <p:nvPr/>
            </p:nvGrpSpPr>
            <p:grpSpPr>
              <a:xfrm>
                <a:off x="3578400" y="1391040"/>
                <a:ext cx="936720" cy="1807560"/>
                <a:chOff x="3578400" y="1391040"/>
                <a:chExt cx="936720" cy="1807560"/>
              </a:xfrm>
            </p:grpSpPr>
            <p:sp>
              <p:nvSpPr>
                <p:cNvPr id="162" name="Pfeil nach rechts 10"/>
                <p:cNvSpPr/>
                <p:nvPr/>
              </p:nvSpPr>
              <p:spPr>
                <a:xfrm>
                  <a:off x="4242240" y="1442160"/>
                  <a:ext cx="248040" cy="1810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3" name="Pfeil nach rechts 11"/>
                <p:cNvSpPr/>
                <p:nvPr/>
              </p:nvSpPr>
              <p:spPr>
                <a:xfrm>
                  <a:off x="4267080" y="2404800"/>
                  <a:ext cx="248040" cy="1810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4" name="Pfeil nach rechts 14"/>
                <p:cNvSpPr/>
                <p:nvPr/>
              </p:nvSpPr>
              <p:spPr>
                <a:xfrm>
                  <a:off x="4257000" y="2584800"/>
                  <a:ext cx="248040" cy="1810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5" name="Pfeil nach rechts 15"/>
                <p:cNvSpPr/>
                <p:nvPr/>
              </p:nvSpPr>
              <p:spPr>
                <a:xfrm>
                  <a:off x="4267080" y="2690280"/>
                  <a:ext cx="248040" cy="1810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6" name="Pfeil nach rechts 16"/>
                <p:cNvSpPr/>
                <p:nvPr/>
              </p:nvSpPr>
              <p:spPr>
                <a:xfrm>
                  <a:off x="4245120" y="3017520"/>
                  <a:ext cx="248040" cy="1810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7" name="Pfeil nach rechts 20"/>
                <p:cNvSpPr/>
                <p:nvPr/>
              </p:nvSpPr>
              <p:spPr>
                <a:xfrm flipH="1">
                  <a:off x="3578040" y="1391040"/>
                  <a:ext cx="218520" cy="1699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sp>
            <p:nvSpPr>
              <p:cNvPr id="168" name="Pfeil nach rechts 24"/>
              <p:cNvSpPr/>
              <p:nvPr/>
            </p:nvSpPr>
            <p:spPr>
              <a:xfrm flipH="1">
                <a:off x="3444480" y="2298240"/>
                <a:ext cx="218520" cy="16992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69" name="Pfeil nach rechts 26"/>
            <p:cNvSpPr/>
            <p:nvPr/>
          </p:nvSpPr>
          <p:spPr>
            <a:xfrm>
              <a:off x="4237560" y="3459600"/>
              <a:ext cx="248040" cy="1810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000" cy="616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Rechteck 61"/>
          <p:cNvSpPr/>
          <p:nvPr/>
        </p:nvSpPr>
        <p:spPr>
          <a:xfrm>
            <a:off x="1600200" y="3200400"/>
            <a:ext cx="6393960" cy="9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AG Taubert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Liver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6"/>
          <p:cNvSpPr/>
          <p:nvPr/>
        </p:nvSpPr>
        <p:spPr>
          <a:xfrm>
            <a:off x="686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Taubert data – liver sequencing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3" name="Grafik 2" descr=""/>
          <p:cNvPicPr/>
          <p:nvPr/>
        </p:nvPicPr>
        <p:blipFill>
          <a:blip r:embed="rId1"/>
          <a:stretch/>
        </p:blipFill>
        <p:spPr>
          <a:xfrm>
            <a:off x="686160" y="917640"/>
            <a:ext cx="5435640" cy="385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000" cy="616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Rechteck 61"/>
          <p:cNvSpPr/>
          <p:nvPr/>
        </p:nvSpPr>
        <p:spPr>
          <a:xfrm>
            <a:off x="1600200" y="3200400"/>
            <a:ext cx="6393960" cy="9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SRA IDs re-examined from existing Hittable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RNA viruses only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6"/>
          <p:cNvSpPr/>
          <p:nvPr/>
        </p:nvSpPr>
        <p:spPr>
          <a:xfrm>
            <a:off x="686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 - Screening for RNA viruses in mammalian SRA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Textfeld 6"/>
          <p:cNvSpPr/>
          <p:nvPr/>
        </p:nvSpPr>
        <p:spPr>
          <a:xfrm>
            <a:off x="686160" y="1241640"/>
            <a:ext cx="3375720" cy="27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Existing Hittable: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34.337 unique SRA Ids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Filtered based on: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'num_hits' &gt; 4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'ViralRefSeq_E' &lt; 1e-5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'ViralRefSeq_ident' &lt; 90</a:t>
            </a:r>
            <a:br>
              <a:rPr sz="1800"/>
            </a:b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8" name="Textfeld 8"/>
          <p:cNvSpPr/>
          <p:nvPr/>
        </p:nvSpPr>
        <p:spPr>
          <a:xfrm>
            <a:off x="5174280" y="1115280"/>
            <a:ext cx="3578400" cy="34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Selected profiles: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Flavi_RdRp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Hepe-Virga_RdRp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Negative_Bunya-Arena_RdRp 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Negative_Mono-Chu_RdRp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Negative_Orthomyxo_RdRp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Nido_NiRAN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NidoAstro_RdRp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487080" y="1026360"/>
            <a:ext cx="4313520" cy="377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000" cy="62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Taubert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feld 5"/>
          <p:cNvSpPr/>
          <p:nvPr/>
        </p:nvSpPr>
        <p:spPr>
          <a:xfrm>
            <a:off x="228600" y="2057400"/>
            <a:ext cx="4114800" cy="22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029200" y="0"/>
            <a:ext cx="3200400" cy="4800960"/>
          </a:xfrm>
          <a:prstGeom prst="rect">
            <a:avLst/>
          </a:prstGeom>
          <a:ln w="0">
            <a:noFill/>
          </a:ln>
        </p:spPr>
      </p:pic>
      <p:grpSp>
        <p:nvGrpSpPr>
          <p:cNvPr id="183" name=""/>
          <p:cNvGrpSpPr/>
          <p:nvPr/>
        </p:nvGrpSpPr>
        <p:grpSpPr>
          <a:xfrm>
            <a:off x="0" y="914400"/>
            <a:ext cx="3200400" cy="685800"/>
            <a:chOff x="0" y="914400"/>
            <a:chExt cx="3200400" cy="685800"/>
          </a:xfrm>
        </p:grpSpPr>
        <p:sp>
          <p:nvSpPr>
            <p:cNvPr id="184" name=""/>
            <p:cNvSpPr/>
            <p:nvPr/>
          </p:nvSpPr>
          <p:spPr>
            <a:xfrm>
              <a:off x="0" y="914400"/>
              <a:ext cx="1143000" cy="685800"/>
            </a:xfrm>
            <a:prstGeom prst="flowChartAlternateProcess">
              <a:avLst/>
            </a:prstGeom>
            <a:solidFill>
              <a:srgbClr val="00a933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Arial"/>
                </a:rPr>
                <a:t>Liver sequencing data: 557 FASTQ files</a:t>
              </a:r>
              <a:endParaRPr b="0" lang="en-US" sz="12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5" name=""/>
            <p:cNvSpPr/>
            <p:nvPr/>
          </p:nvSpPr>
          <p:spPr>
            <a:xfrm>
              <a:off x="1828800" y="914400"/>
              <a:ext cx="1371600" cy="6858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</a:rPr>
                <a:t>VirusHunter</a:t>
              </a:r>
              <a:endParaRPr b="0" lang="en-US" sz="16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6" name=""/>
            <p:cNvSpPr/>
            <p:nvPr/>
          </p:nvSpPr>
          <p:spPr>
            <a:xfrm>
              <a:off x="1143000" y="1143000"/>
              <a:ext cx="685800" cy="228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c9211e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"/>
          <p:cNvSpPr/>
          <p:nvPr/>
        </p:nvSpPr>
        <p:spPr>
          <a:xfrm>
            <a:off x="3200400" y="1143000"/>
            <a:ext cx="1600200" cy="0"/>
          </a:xfrm>
          <a:prstGeom prst="line">
            <a:avLst/>
          </a:prstGeom>
          <a:ln w="19080">
            <a:solidFill>
              <a:srgbClr val="1c1c1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720" rIns="99720" tIns="54720" bIns="5472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ViralRefSeq_E &lt; </a:t>
            </a:r>
            <a:r>
              <a:rPr b="0" lang="en-US" sz="1200" spc="-1" strike="noStrike">
                <a:latin typeface="Arial"/>
              </a:rPr>
              <a:t>1e⁻⁵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8" name="PlaceHolder 13"/>
          <p:cNvSpPr/>
          <p:nvPr/>
        </p:nvSpPr>
        <p:spPr>
          <a:xfrm>
            <a:off x="10800" y="22824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 -  Distribution of viral reference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"/>
          <p:cNvSpPr txBox="1"/>
          <p:nvPr/>
        </p:nvSpPr>
        <p:spPr>
          <a:xfrm>
            <a:off x="3200400" y="882000"/>
            <a:ext cx="1668240" cy="26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latin typeface="Arial"/>
              </a:rPr>
              <a:t>ViralRefSeq_E &lt; 1e⁻⁵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228600" y="1828800"/>
            <a:ext cx="4343400" cy="335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1200" spc="-1" strike="noStrike">
                <a:latin typeface="Arial"/>
              </a:rPr>
              <a:t>Screening for ...</a:t>
            </a:r>
            <a:endParaRPr b="0" lang="en-US" sz="12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pPr algn="ctr">
              <a:buNone/>
            </a:pPr>
            <a:r>
              <a:rPr b="1" lang="en-US" sz="1100" spc="-1" strike="noStrike">
                <a:latin typeface="Arial"/>
              </a:rPr>
              <a:t>Small DNA Viruses</a:t>
            </a: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r>
              <a:rPr b="0" lang="en-US" sz="1100" spc="-1" strike="noStrike">
                <a:latin typeface="Arial"/>
              </a:rPr>
              <a:t>    </a:t>
            </a:r>
            <a:r>
              <a:rPr b="0" lang="en-US" sz="1100" spc="-1" strike="noStrike">
                <a:latin typeface="Arial"/>
              </a:rPr>
              <a:t>Files: 5 (0.89%)</a:t>
            </a: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r>
              <a:rPr b="0" lang="en-US" sz="1100" spc="-1" strike="noStrike">
                <a:latin typeface="Arial"/>
              </a:rPr>
              <a:t>    </a:t>
            </a:r>
            <a:r>
              <a:rPr b="0" lang="en-US" sz="1100" spc="-1" strike="noStrike">
                <a:latin typeface="Arial"/>
              </a:rPr>
              <a:t>Samples: 4</a:t>
            </a: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r>
              <a:rPr b="0" lang="en-US" sz="1100" spc="-1" strike="noStrike">
                <a:latin typeface="Arial"/>
              </a:rPr>
              <a:t>    </a:t>
            </a:r>
            <a:r>
              <a:rPr b="0" lang="en-US" sz="1100" spc="-1" strike="noStrike">
                <a:latin typeface="Arial"/>
              </a:rPr>
              <a:t>Families: 3 (0)</a:t>
            </a: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r>
              <a:rPr b="1" lang="en-US" sz="1100" spc="-1" strike="noStrike">
                <a:latin typeface="Arial"/>
              </a:rPr>
              <a:t>Large DNA Viruses</a:t>
            </a: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r>
              <a:rPr b="0" lang="en-US" sz="1100" spc="-1" strike="noStrike">
                <a:latin typeface="Arial"/>
              </a:rPr>
              <a:t>    </a:t>
            </a:r>
            <a:r>
              <a:rPr b="0" lang="en-US" sz="1100" spc="-1" strike="noStrike">
                <a:latin typeface="Arial"/>
              </a:rPr>
              <a:t>Files: 165 (29.62%)</a:t>
            </a: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r>
              <a:rPr b="0" lang="en-US" sz="1100" spc="-1" strike="noStrike">
                <a:latin typeface="Arial"/>
              </a:rPr>
              <a:t>    </a:t>
            </a:r>
            <a:r>
              <a:rPr b="0" lang="en-US" sz="1100" spc="-1" strike="noStrike">
                <a:latin typeface="Arial"/>
              </a:rPr>
              <a:t>Samples: 142</a:t>
            </a: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r>
              <a:rPr b="0" lang="en-US" sz="1100" spc="-1" strike="noStrike">
                <a:latin typeface="Arial"/>
              </a:rPr>
              <a:t>    </a:t>
            </a:r>
            <a:r>
              <a:rPr b="0" lang="en-US" sz="1100" spc="-1" strike="noStrike">
                <a:latin typeface="Arial"/>
              </a:rPr>
              <a:t>Families: 8 (2)</a:t>
            </a: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r>
              <a:rPr b="1" lang="en-US" sz="1100" spc="-1" strike="noStrike">
                <a:latin typeface="Arial"/>
              </a:rPr>
              <a:t>RNA Viruses</a:t>
            </a: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r>
              <a:rPr b="0" lang="en-US" sz="1100" spc="-1" strike="noStrike">
                <a:latin typeface="Arial"/>
              </a:rPr>
              <a:t>    </a:t>
            </a:r>
            <a:r>
              <a:rPr b="0" lang="en-US" sz="1100" spc="-1" strike="noStrike">
                <a:latin typeface="Arial"/>
              </a:rPr>
              <a:t>Files: 17 (3.05%)</a:t>
            </a: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r>
              <a:rPr b="0" lang="en-US" sz="1100" spc="-1" strike="noStrike">
                <a:latin typeface="Arial"/>
              </a:rPr>
              <a:t>    </a:t>
            </a:r>
            <a:r>
              <a:rPr b="0" lang="en-US" sz="1100" spc="-1" strike="noStrike">
                <a:latin typeface="Arial"/>
              </a:rPr>
              <a:t>Samples: 13</a:t>
            </a:r>
            <a:endParaRPr b="0" lang="en-US" sz="1100" spc="-1" strike="noStrike">
              <a:latin typeface="Arial"/>
            </a:endParaRPr>
          </a:p>
          <a:p>
            <a:pPr algn="ctr">
              <a:buNone/>
            </a:pPr>
            <a:r>
              <a:rPr b="0" lang="en-US" sz="1100" spc="-1" strike="noStrike">
                <a:latin typeface="Arial"/>
              </a:rPr>
              <a:t>    </a:t>
            </a:r>
            <a:r>
              <a:rPr b="0" lang="en-US" sz="1100" spc="-1" strike="noStrike">
                <a:latin typeface="Arial"/>
              </a:rPr>
              <a:t>Families: 31 (4)</a:t>
            </a:r>
            <a:endParaRPr b="0" lang="en-US" sz="1100" spc="-1" strike="noStrike">
              <a:latin typeface="Arial"/>
            </a:endParaRPr>
          </a:p>
          <a:p>
            <a:r>
              <a:rPr b="1" lang="en-US" sz="1000" spc="-1" strike="noStrike">
                <a:latin typeface="Arial"/>
              </a:rPr>
              <a:t>   </a:t>
            </a:r>
            <a:endParaRPr b="0" lang="en-US" sz="10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 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6"/>
          <p:cNvSpPr/>
          <p:nvPr/>
        </p:nvSpPr>
        <p:spPr>
          <a:xfrm>
            <a:off x="173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Significant hits in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VirusHunter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2514600" y="228600"/>
            <a:ext cx="6454800" cy="446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0280" y="601560"/>
            <a:ext cx="7761600" cy="300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Characterzation of the virome,VirusHunterGatherer and Virusparies - Outline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PlaceHolder 12"/>
          <p:cNvSpPr/>
          <p:nvPr/>
        </p:nvSpPr>
        <p:spPr>
          <a:xfrm>
            <a:off x="457200" y="1143000"/>
            <a:ext cx="776556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Background: Importance of Viral discovery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History of viral discovery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Summary and Goals</a:t>
            </a: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</a:rPr>
              <a:t>Methods and Material used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Workflow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Hittables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Data</a:t>
            </a: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Taubert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Assembled sequences in mammalian samples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Virusparies Package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1" lang="en-US" sz="800" spc="-1" strike="noStrike">
                <a:solidFill>
                  <a:srgbClr val="000000"/>
                </a:solidFill>
                <a:latin typeface="Arial"/>
              </a:rPr>
              <a:t>4.        Conclusion and Outlook</a:t>
            </a:r>
            <a:endParaRPr b="0" lang="en-US" sz="800" spc="-1" strike="noStrike">
              <a:latin typeface="Arial"/>
            </a:endParaRPr>
          </a:p>
          <a:p>
            <a:pPr marL="86400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6"/>
          <p:cNvSpPr/>
          <p:nvPr/>
        </p:nvSpPr>
        <p:spPr>
          <a:xfrm>
            <a:off x="173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VirusGatherer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514600" y="149400"/>
            <a:ext cx="6400800" cy="4431240"/>
          </a:xfrm>
          <a:prstGeom prst="rect">
            <a:avLst/>
          </a:prstGeom>
          <a:ln w="0">
            <a:noFill/>
          </a:ln>
        </p:spPr>
      </p:pic>
      <p:grpSp>
        <p:nvGrpSpPr>
          <p:cNvPr id="195" name=""/>
          <p:cNvGrpSpPr/>
          <p:nvPr/>
        </p:nvGrpSpPr>
        <p:grpSpPr>
          <a:xfrm>
            <a:off x="457200" y="1371600"/>
            <a:ext cx="1371600" cy="3200400"/>
            <a:chOff x="457200" y="1371600"/>
            <a:chExt cx="1371600" cy="3200400"/>
          </a:xfrm>
        </p:grpSpPr>
        <p:sp>
          <p:nvSpPr>
            <p:cNvPr id="196" name=""/>
            <p:cNvSpPr/>
            <p:nvPr/>
          </p:nvSpPr>
          <p:spPr>
            <a:xfrm>
              <a:off x="457200" y="1371600"/>
              <a:ext cx="1371600" cy="685800"/>
            </a:xfrm>
            <a:prstGeom prst="flowChartAlternateProcess">
              <a:avLst/>
            </a:prstGeom>
            <a:solidFill>
              <a:srgbClr val="00a933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Arial"/>
                </a:rPr>
                <a:t>Liver sequencing data: 557 FASTQ files</a:t>
              </a:r>
              <a:endParaRPr b="0" lang="en-US" sz="12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"/>
            <p:cNvSpPr/>
            <p:nvPr/>
          </p:nvSpPr>
          <p:spPr>
            <a:xfrm>
              <a:off x="457200" y="2743200"/>
              <a:ext cx="1371600" cy="6858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</a:rPr>
                <a:t>VirusHunter</a:t>
              </a:r>
              <a:endParaRPr b="0" lang="en-US" sz="16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8" name=""/>
            <p:cNvSpPr/>
            <p:nvPr/>
          </p:nvSpPr>
          <p:spPr>
            <a:xfrm>
              <a:off x="457200" y="3886200"/>
              <a:ext cx="1371600" cy="685800"/>
            </a:xfrm>
            <a:prstGeom prst="rect">
              <a:avLst/>
            </a:prstGeom>
            <a:solidFill>
              <a:srgbClr val="55308d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buNone/>
              </a:pPr>
              <a:r>
                <a:rPr b="0" lang="en-US" sz="1500" spc="-1" strike="noStrike">
                  <a:solidFill>
                    <a:srgbClr val="ffffff"/>
                  </a:solidFill>
                  <a:latin typeface="Arial"/>
                </a:rPr>
                <a:t>VirusGatherer</a:t>
              </a:r>
              <a:endParaRPr b="0" lang="en-US" sz="15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914400" y="2057400"/>
              <a:ext cx="457200" cy="685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400" y="0"/>
                  </a:moveTo>
                  <a:lnTo>
                    <a:pt x="5400" y="16200"/>
                  </a:lnTo>
                  <a:lnTo>
                    <a:pt x="0" y="16200"/>
                  </a:lnTo>
                  <a:lnTo>
                    <a:pt x="10800" y="21600"/>
                  </a:lnTo>
                  <a:lnTo>
                    <a:pt x="21600" y="16200"/>
                  </a:lnTo>
                  <a:lnTo>
                    <a:pt x="16200" y="162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ff0000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"/>
            <p:cNvSpPr/>
            <p:nvPr/>
          </p:nvSpPr>
          <p:spPr>
            <a:xfrm>
              <a:off x="914400" y="3429000"/>
              <a:ext cx="457200" cy="45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400" y="0"/>
                  </a:moveTo>
                  <a:lnTo>
                    <a:pt x="5400" y="16200"/>
                  </a:lnTo>
                  <a:lnTo>
                    <a:pt x="0" y="16200"/>
                  </a:lnTo>
                  <a:lnTo>
                    <a:pt x="10800" y="21600"/>
                  </a:lnTo>
                  <a:lnTo>
                    <a:pt x="21600" y="16200"/>
                  </a:lnTo>
                  <a:lnTo>
                    <a:pt x="16200" y="162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ff0000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6"/>
          <p:cNvSpPr/>
          <p:nvPr/>
        </p:nvSpPr>
        <p:spPr>
          <a:xfrm>
            <a:off x="173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Subjects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451960" y="573120"/>
            <a:ext cx="5725080" cy="399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5"/>
          <p:cNvSpPr/>
          <p:nvPr/>
        </p:nvSpPr>
        <p:spPr>
          <a:xfrm>
            <a:off x="173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57200" y="1215360"/>
            <a:ext cx="7768800" cy="44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Analysis Summary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Completed analysis of Taubert data for small DNA, large DNA, and RNA viruses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 Overview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Out of 557 FASTQ files, only a maximum of 6 files yielded significant results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Significance Threshold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Significant results were close to the E-value cutoff of 1e-5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Identified contigs were all below 200 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False Positives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Detected false positive groups, such as Totiviridae (yeast virus)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Uroviricota appeared in RNA virus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000" cy="62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Mammal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6"/>
          <p:cNvSpPr/>
          <p:nvPr/>
        </p:nvSpPr>
        <p:spPr>
          <a:xfrm>
            <a:off x="173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–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Textfeld 2"/>
          <p:cNvSpPr/>
          <p:nvPr/>
        </p:nvSpPr>
        <p:spPr>
          <a:xfrm>
            <a:off x="282600" y="1301040"/>
            <a:ext cx="331092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viral groups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Cutoff: 1e-5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4343400" y="45360"/>
            <a:ext cx="3654720" cy="475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6"/>
          <p:cNvSpPr/>
          <p:nvPr/>
        </p:nvSpPr>
        <p:spPr>
          <a:xfrm>
            <a:off x="173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groups across queries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Textfeld 2"/>
          <p:cNvSpPr/>
          <p:nvPr/>
        </p:nvSpPr>
        <p:spPr>
          <a:xfrm>
            <a:off x="173160" y="1397520"/>
            <a:ext cx="34894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4572000" y="0"/>
            <a:ext cx="3689640" cy="479772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685800" y="3299400"/>
            <a:ext cx="3197520" cy="149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6"/>
          <p:cNvSpPr/>
          <p:nvPr/>
        </p:nvSpPr>
        <p:spPr>
          <a:xfrm>
            <a:off x="173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classified vs unclassified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Textfeld 2"/>
          <p:cNvSpPr/>
          <p:nvPr/>
        </p:nvSpPr>
        <p:spPr>
          <a:xfrm>
            <a:off x="260280" y="1390320"/>
            <a:ext cx="2961720" cy="15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Family extracted from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ViralRefSeq_taxonomy column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- 5310 observations for 274 unique SRA IDs.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3429000" y="573480"/>
            <a:ext cx="5483520" cy="411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"/>
          <p:cNvSpPr/>
          <p:nvPr/>
        </p:nvSpPr>
        <p:spPr>
          <a:xfrm>
            <a:off x="14400" y="457200"/>
            <a:ext cx="341100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Non-Family Specific Profiles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228600" y="1371600"/>
            <a:ext cx="27396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for: Flavi_RdRp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3657600" y="114480"/>
            <a:ext cx="3601080" cy="468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6"/>
          <p:cNvSpPr/>
          <p:nvPr/>
        </p:nvSpPr>
        <p:spPr>
          <a:xfrm>
            <a:off x="173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Identity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Textfeld 4"/>
          <p:cNvSpPr/>
          <p:nvPr/>
        </p:nvSpPr>
        <p:spPr>
          <a:xfrm>
            <a:off x="173160" y="1397520"/>
            <a:ext cx="34894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4720" cy="475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6"/>
          <p:cNvSpPr/>
          <p:nvPr/>
        </p:nvSpPr>
        <p:spPr>
          <a:xfrm>
            <a:off x="173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Contig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Textfeld 5"/>
          <p:cNvSpPr/>
          <p:nvPr/>
        </p:nvSpPr>
        <p:spPr>
          <a:xfrm>
            <a:off x="173160" y="1397520"/>
            <a:ext cx="34894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4720" cy="475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24"/>
          <p:cNvSpPr/>
          <p:nvPr/>
        </p:nvSpPr>
        <p:spPr>
          <a:xfrm>
            <a:off x="791280" y="1843920"/>
            <a:ext cx="755388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1600200" y="3200400"/>
            <a:ext cx="6396840" cy="9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Why do We need virus discovery?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228600" y="339120"/>
            <a:ext cx="20044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0" y="1828800"/>
            <a:ext cx="4111920" cy="210132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4572000" y="1828800"/>
            <a:ext cx="4567320" cy="205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228600" y="339120"/>
            <a:ext cx="200448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228600" y="1143000"/>
            <a:ext cx="8683200" cy="16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 Issues: 36% of viral taxa could not be classified due to missing information on viral families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Findings: 25 non-RNA viruses were identified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Profile Specificity: profiles are not specific to one family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0" y="2971800"/>
            <a:ext cx="2968200" cy="30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Flaviviridae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102 (174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67% &lt; 90%, median 78%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90 - 12,688 nt, median 1,524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2971800" y="2971800"/>
            <a:ext cx="2968200" cy="30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Arteriviridae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36 (1,070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35% &lt; 90%, median 94%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87 – 18,735 nt, median 104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6172200" y="2971800"/>
            <a:ext cx="2968200" cy="30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Picobirnaviridae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 (312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99.4% &lt; 90%, median 67.5%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131 – 2,134 nt, median 282 nt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6"/>
          <p:cNvSpPr/>
          <p:nvPr/>
        </p:nvSpPr>
        <p:spPr>
          <a:xfrm>
            <a:off x="173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Textfeld 5"/>
          <p:cNvSpPr/>
          <p:nvPr/>
        </p:nvSpPr>
        <p:spPr>
          <a:xfrm>
            <a:off x="237960" y="1234080"/>
            <a:ext cx="8485200" cy="19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 Functions: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1 function to import hittables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plot functions (box plots, violin plots, bar plots, scatter plots and bubble plots)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2 functions to generate graphical 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3 export functions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utils functions (subset hittable,combine hittables,extract group of interest from taxonomy column, add phylum information,and perform summary statistics).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5" name="Grafik 6" descr=""/>
          <p:cNvPicPr/>
          <p:nvPr/>
        </p:nvPicPr>
        <p:blipFill>
          <a:blip r:embed="rId1"/>
          <a:stretch/>
        </p:blipFill>
        <p:spPr>
          <a:xfrm>
            <a:off x="5254560" y="2713320"/>
            <a:ext cx="3245400" cy="209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000" cy="62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Concluson and Outlook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6"/>
          <p:cNvSpPr/>
          <p:nvPr/>
        </p:nvSpPr>
        <p:spPr>
          <a:xfrm>
            <a:off x="173160" y="573120"/>
            <a:ext cx="77616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Concluson and Outlook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Textfeld 5"/>
          <p:cNvSpPr/>
          <p:nvPr/>
        </p:nvSpPr>
        <p:spPr>
          <a:xfrm>
            <a:off x="267480" y="1144800"/>
            <a:ext cx="8589240" cy="34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Analysis complete with only up to 6 files showing significant results; issues include E-values near cutoff, false positives, high identity, and short contig lengths.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Notable classification issues and interesting viral families identified.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Pfaff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Preprocessing impact on viral discovery remains to be assessed.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Observed across all experiments.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Ongoing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Two mammal runs are currently running on Aeternitas.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Analyze additional mammalian viruses.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gene maps or a phylogenetic tree for a group of interest.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Submit Virusparies to Bioconductor.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Write master’s thesis.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1000" cy="62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your time</a:t>
            </a:r>
            <a:br>
              <a:rPr sz="4400"/>
            </a:b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0" name="Grafik 3" descr=""/>
          <p:cNvPicPr/>
          <p:nvPr/>
        </p:nvPicPr>
        <p:blipFill>
          <a:blip r:embed="rId1"/>
          <a:stretch/>
        </p:blipFill>
        <p:spPr>
          <a:xfrm>
            <a:off x="3953520" y="2379960"/>
            <a:ext cx="2427120" cy="2630520"/>
          </a:xfrm>
          <a:prstGeom prst="rect">
            <a:avLst/>
          </a:prstGeom>
          <a:ln w="0">
            <a:noFill/>
          </a:ln>
        </p:spPr>
      </p:pic>
      <p:pic>
        <p:nvPicPr>
          <p:cNvPr id="241" name="Grafik 4" descr=""/>
          <p:cNvPicPr/>
          <p:nvPr/>
        </p:nvPicPr>
        <p:blipFill>
          <a:blip r:embed="rId2"/>
          <a:stretch/>
        </p:blipFill>
        <p:spPr>
          <a:xfrm>
            <a:off x="5038200" y="2265480"/>
            <a:ext cx="4757760" cy="267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"/>
          <p:cNvSpPr/>
          <p:nvPr/>
        </p:nvSpPr>
        <p:spPr>
          <a:xfrm>
            <a:off x="5029200" y="4148640"/>
            <a:ext cx="410868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Bhadoria P, Gupta G, Agarwal A. Viral Pandemics in the Past Two Decades: An Overview. J Family Med Prim Care. 2021 Aug;10(8):2745-2750. doi: 10.4103/jfmpc.jfmpc_2071_20. Epub 2021 Aug 27. PMID: 34660399; PMCID: PMC8483091.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743200" y="90720"/>
            <a:ext cx="6170760" cy="3470040"/>
          </a:xfrm>
          <a:prstGeom prst="rect">
            <a:avLst/>
          </a:prstGeom>
          <a:ln w="0">
            <a:noFill/>
          </a:ln>
        </p:spPr>
      </p:pic>
      <p:grpSp>
        <p:nvGrpSpPr>
          <p:cNvPr id="107" name=""/>
          <p:cNvGrpSpPr/>
          <p:nvPr/>
        </p:nvGrpSpPr>
        <p:grpSpPr>
          <a:xfrm>
            <a:off x="919080" y="228600"/>
            <a:ext cx="7995600" cy="4342680"/>
            <a:chOff x="919080" y="228600"/>
            <a:chExt cx="7995600" cy="4342680"/>
          </a:xfrm>
        </p:grpSpPr>
        <p:sp>
          <p:nvSpPr>
            <p:cNvPr id="108" name=""/>
            <p:cNvSpPr/>
            <p:nvPr/>
          </p:nvSpPr>
          <p:spPr>
            <a:xfrm>
              <a:off x="919080" y="3663000"/>
              <a:ext cx="6623280" cy="90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just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  <a:buNone/>
              </a:pP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“</a:t>
              </a: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Earlier, large-scale epidemics spanning various continents were a twice or thrice a century phenomenon, but we have experienced 6 major pandemics </a:t>
              </a:r>
              <a:r>
                <a:rPr b="0" i="1" lang="en-US" sz="1400" spc="-1" strike="noStrike" u="sng">
                  <a:solidFill>
                    <a:srgbClr val="333333"/>
                  </a:solidFill>
                  <a:uFillTx/>
                  <a:latin typeface="Ariel"/>
                  <a:ea typeface="ヒラギノ角ゴ Pro W3"/>
                </a:rPr>
                <a:t>in the last 20 years</a:t>
              </a: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 itself.”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09" name=""/>
            <p:cNvSpPr/>
            <p:nvPr/>
          </p:nvSpPr>
          <p:spPr>
            <a:xfrm>
              <a:off x="7543800" y="228600"/>
              <a:ext cx="1370880" cy="3199680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38160">
              <a:solidFill>
                <a:srgbClr val="6b5e9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0" name="PlaceHolder 4"/>
          <p:cNvSpPr/>
          <p:nvPr/>
        </p:nvSpPr>
        <p:spPr>
          <a:xfrm>
            <a:off x="235800" y="228600"/>
            <a:ext cx="77644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- Pandemics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6172200" y="336960"/>
            <a:ext cx="2198880" cy="446328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/>
          <p:nvPr/>
        </p:nvSpPr>
        <p:spPr>
          <a:xfrm>
            <a:off x="4343400" y="4840200"/>
            <a:ext cx="410868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Carroll D, Daszak P, Wolfe ND, et al. The Global Virome Project. Science.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2018;359(6378):872-874. doi:10.1126/science.aap7463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3" name="PlaceHolder 10"/>
          <p:cNvSpPr/>
          <p:nvPr/>
        </p:nvSpPr>
        <p:spPr>
          <a:xfrm>
            <a:off x="236160" y="228600"/>
            <a:ext cx="77644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- Pandemics: number of unknown viruses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57200" y="1371600"/>
            <a:ext cx="5257440" cy="32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“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Following each outbreak, the public health community be-moans a lack of prescience, but after decades of reacting to each event with little focus on mitigation, we remain </a:t>
            </a:r>
            <a:r>
              <a:rPr b="1" i="1" lang="en-US" sz="1800" spc="-1" strike="noStrike">
                <a:solidFill>
                  <a:srgbClr val="6b5e9b"/>
                </a:solidFill>
                <a:latin typeface="Arial"/>
                <a:ea typeface="ヒラギノ角ゴ Pro W3"/>
              </a:rPr>
              <a:t>only marginally better protected against the next epidemic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. Our ability to mitigate disease emergence is undermined by our </a:t>
            </a:r>
            <a:r>
              <a:rPr b="1" i="1" lang="en-US" sz="1800" spc="-1" strike="noStrike">
                <a:solidFill>
                  <a:srgbClr val="c9211e"/>
                </a:solidFill>
                <a:latin typeface="Arial"/>
                <a:ea typeface="ヒラギノ角ゴ Pro W3"/>
              </a:rPr>
              <a:t>poor understanding</a:t>
            </a:r>
            <a:r>
              <a:rPr b="1" i="1" lang="en-US" sz="1800" spc="-1" strike="noStrike">
                <a:solidFill>
                  <a:srgbClr val="00a933"/>
                </a:solidFill>
                <a:latin typeface="Arial"/>
                <a:ea typeface="ヒラギノ角ゴ Pro W3"/>
              </a:rPr>
              <a:t> of the diversity and ecology of viral threats, and of the drivers of their emergence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.”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657600" y="1371960"/>
            <a:ext cx="5307120" cy="319428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228600" y="3439080"/>
            <a:ext cx="296568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“ </a:t>
            </a: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Despite increasing focus, it remains the case that the majority of sequence data in a typical virome study remain unidentified, highlighting the extent of unexplored viral ‘dark matter’.”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7" name="PlaceHolder 5"/>
          <p:cNvSpPr/>
          <p:nvPr/>
        </p:nvSpPr>
        <p:spPr>
          <a:xfrm>
            <a:off x="457200" y="685440"/>
            <a:ext cx="77644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- Virome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6629400" y="457200"/>
            <a:ext cx="227988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el"/>
                <a:ea typeface="ヒラギノ角ゴ Pro W3"/>
              </a:rPr>
              <a:t>Liang, G., Bushman, F.D. The human virome: assembly, composition and host interactions. Nat Rev Microbiol 19, 514–527 (2021). https://doi.org/10.1038/s41579-021-00536-5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685800" y="1371600"/>
            <a:ext cx="2508480" cy="22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approximately </a:t>
            </a:r>
            <a:r>
              <a:rPr b="1" lang="en-US" sz="1200" spc="-1" strike="noStrike">
                <a:solidFill>
                  <a:srgbClr val="800080"/>
                </a:solidFill>
                <a:latin typeface="Ariel"/>
                <a:ea typeface="ヒラギノ角ゴ Pro W3"/>
              </a:rPr>
              <a:t>10¹³</a:t>
            </a: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 particles per human individual.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High heterogeneity across different body sites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Infecting our cells and cellular microorganisms.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7"/>
          <p:cNvSpPr/>
          <p:nvPr/>
        </p:nvSpPr>
        <p:spPr>
          <a:xfrm>
            <a:off x="464400" y="457200"/>
            <a:ext cx="77644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– surrogate viruses and viral    history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1828800" y="2412000"/>
            <a:ext cx="1085040" cy="1014120"/>
          </a:xfrm>
          <a:prstGeom prst="rect">
            <a:avLst/>
          </a:prstGeom>
          <a:ln w="0">
            <a:noFill/>
          </a:ln>
        </p:spPr>
      </p:pic>
      <p:grpSp>
        <p:nvGrpSpPr>
          <p:cNvPr id="122" name=""/>
          <p:cNvGrpSpPr/>
          <p:nvPr/>
        </p:nvGrpSpPr>
        <p:grpSpPr>
          <a:xfrm>
            <a:off x="2912400" y="1827360"/>
            <a:ext cx="2794680" cy="911160"/>
            <a:chOff x="2912400" y="1827360"/>
            <a:chExt cx="2794680" cy="911160"/>
          </a:xfrm>
        </p:grpSpPr>
        <p:sp>
          <p:nvSpPr>
            <p:cNvPr id="123" name=""/>
            <p:cNvSpPr/>
            <p:nvPr/>
          </p:nvSpPr>
          <p:spPr>
            <a:xfrm>
              <a:off x="2912400" y="1827360"/>
              <a:ext cx="2794680" cy="911160"/>
            </a:xfrm>
            <a:custGeom>
              <a:avLst/>
              <a:gdLst/>
              <a:ahLst/>
              <a:rect l="l" t="t" r="r" b="b"/>
              <a:pathLst>
                <a:path fill="none" w="7772" h="2540">
                  <a:moveTo>
                    <a:pt x="0" y="2540"/>
                  </a:moveTo>
                  <a:lnTo>
                    <a:pt x="7772" y="0"/>
                  </a:lnTo>
                </a:path>
              </a:pathLst>
            </a:custGeom>
            <a:noFill/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"/>
            <p:cNvSpPr/>
            <p:nvPr/>
          </p:nvSpPr>
          <p:spPr>
            <a:xfrm>
              <a:off x="3881520" y="2055960"/>
              <a:ext cx="911160" cy="453960"/>
            </a:xfrm>
            <a:prstGeom prst="noSmoking">
              <a:avLst>
                <a:gd name="adj" fmla="val 12500"/>
              </a:avLst>
            </a:prstGeom>
            <a:solidFill>
              <a:srgbClr val="bf0041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5898600" y="1143360"/>
            <a:ext cx="956520" cy="119484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2917440" y="2972520"/>
            <a:ext cx="31791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6096600" y="2514600"/>
            <a:ext cx="758520" cy="113976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/>
          <p:nvPr/>
        </p:nvSpPr>
        <p:spPr>
          <a:xfrm>
            <a:off x="7086600" y="2971800"/>
            <a:ext cx="1825560" cy="9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el"/>
                <a:ea typeface="DejaVu Sans"/>
              </a:rPr>
              <a:t>Endangered!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29" name=""/>
          <p:cNvGrpSpPr/>
          <p:nvPr/>
        </p:nvGrpSpPr>
        <p:grpSpPr>
          <a:xfrm>
            <a:off x="2912400" y="3200760"/>
            <a:ext cx="2569320" cy="914400"/>
            <a:chOff x="2912400" y="3200760"/>
            <a:chExt cx="2569320" cy="914400"/>
          </a:xfrm>
        </p:grpSpPr>
        <p:sp>
          <p:nvSpPr>
            <p:cNvPr id="130" name=""/>
            <p:cNvSpPr/>
            <p:nvPr/>
          </p:nvSpPr>
          <p:spPr>
            <a:xfrm>
              <a:off x="2912400" y="3200760"/>
              <a:ext cx="2569320" cy="91440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"/>
            <p:cNvSpPr/>
            <p:nvPr/>
          </p:nvSpPr>
          <p:spPr>
            <a:xfrm rot="975600">
              <a:off x="3879720" y="3427560"/>
              <a:ext cx="1139760" cy="45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158466"/>
                  </a:solidFill>
                  <a:latin typeface="Arial"/>
                  <a:ea typeface="DejaVu Sans"/>
                </a:rPr>
                <a:t>Surrogate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32" name=""/>
          <p:cNvGrpSpPr/>
          <p:nvPr/>
        </p:nvGrpSpPr>
        <p:grpSpPr>
          <a:xfrm>
            <a:off x="5486400" y="3886560"/>
            <a:ext cx="2511360" cy="911160"/>
            <a:chOff x="5486400" y="3886560"/>
            <a:chExt cx="2511360" cy="911160"/>
          </a:xfrm>
        </p:grpSpPr>
        <p:sp>
          <p:nvSpPr>
            <p:cNvPr id="133" name=""/>
            <p:cNvSpPr/>
            <p:nvPr/>
          </p:nvSpPr>
          <p:spPr>
            <a:xfrm>
              <a:off x="5486400" y="4112280"/>
              <a:ext cx="1139760" cy="45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GBV-B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34" name="" descr=""/>
            <p:cNvPicPr/>
            <p:nvPr/>
          </p:nvPicPr>
          <p:blipFill>
            <a:blip r:embed="rId4"/>
            <a:stretch/>
          </p:blipFill>
          <p:spPr>
            <a:xfrm>
              <a:off x="6400800" y="3886560"/>
              <a:ext cx="911160" cy="911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5" name=""/>
            <p:cNvSpPr/>
            <p:nvPr/>
          </p:nvSpPr>
          <p:spPr>
            <a:xfrm>
              <a:off x="7315200" y="4115160"/>
              <a:ext cx="682560" cy="45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bf0041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36" name=""/>
          <p:cNvSpPr/>
          <p:nvPr/>
        </p:nvSpPr>
        <p:spPr>
          <a:xfrm>
            <a:off x="0" y="3392640"/>
            <a:ext cx="3425760" cy="23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Approximately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50 million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people are living with HCV infection </a:t>
            </a:r>
            <a:r>
              <a:rPr b="0" lang="en-US" sz="800" spc="-1" strike="noStrike">
                <a:solidFill>
                  <a:srgbClr val="666666"/>
                </a:solidFill>
                <a:latin typeface="Ariel"/>
                <a:ea typeface="DejaVu Sans"/>
              </a:rPr>
              <a:t>(Global hepatitis report 2024: action for access in low- and middle-incomecountries.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).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Liver fibrosis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: abnormal buildup of extracellular matrix proteins in the liver, often leading to liver failure and cirrhosis.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Hepatocellular carcinoma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(HCC) → liver cancer.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Treatment: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direct-acting antiviral (DAAs) regimens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8"/>
          <p:cNvSpPr/>
          <p:nvPr/>
        </p:nvSpPr>
        <p:spPr>
          <a:xfrm>
            <a:off x="457200" y="685800"/>
            <a:ext cx="77644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History of viral discovery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720" y="1042200"/>
            <a:ext cx="8910360" cy="352512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457200" y="4572000"/>
            <a:ext cx="3194280" cy="11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Image taken from Prof. Dr. Chris Lauber.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9"/>
          <p:cNvSpPr/>
          <p:nvPr/>
        </p:nvSpPr>
        <p:spPr>
          <a:xfrm>
            <a:off x="459360" y="961920"/>
            <a:ext cx="77644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Summary and Goals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457200" y="1371600"/>
            <a:ext cx="6623280" cy="22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Identification of (Novel) Viruses During Outbreaks.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Better Understanding of the Virome.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Exploring Novel Model Organisms for Studying Human Viral Infections.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New data-driven viral discovery is complementary to wet lab experiments, utilizing publicly available data.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457200" y="3657600"/>
            <a:ext cx="7537680" cy="11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al"/>
                <a:ea typeface="ヒラギノ角ゴ Pro W3"/>
              </a:rPr>
              <a:t>Goals:</a:t>
            </a:r>
            <a:endParaRPr b="0" lang="en-US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Utilize VirusHunterGatherer on the liver sequencing data (Taubert) to characterize the virome  and assess whether these identified viruses are associated with transplant rejection.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Assemble potential viral sequences found in mammalian samples.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Application>LibreOffice/7.3.7.2$Linux_X86_64 LibreOffice_project/30$Build-2</Application>
  <AppVersion>15.0000</AppVersion>
  <Words>742</Words>
  <Paragraphs>156</Paragraphs>
  <Company>xxx xxx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2009-06-17T18:39:09Z</dcterms:created>
  <dc:creator>xxx xxx</dc:creator>
  <dc:description/>
  <dc:language>en-US</dc:language>
  <cp:lastModifiedBy/>
  <dcterms:modified xsi:type="dcterms:W3CDTF">2024-10-13T19:57:37Z</dcterms:modified>
  <cp:revision>239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Bildschirmpräsentation (16:9)</vt:lpwstr>
  </property>
  <property fmtid="{D5CDD505-2E9C-101B-9397-08002B2CF9AE}" pid="4" name="Slides">
    <vt:i4>25</vt:i4>
  </property>
</Properties>
</file>